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70" r:id="rId6"/>
    <p:sldId id="262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64" r:id="rId15"/>
    <p:sldId id="266" r:id="rId16"/>
    <p:sldId id="267" r:id="rId17"/>
    <p:sldId id="265" r:id="rId18"/>
    <p:sldId id="263" r:id="rId19"/>
    <p:sldId id="277" r:id="rId20"/>
    <p:sldId id="258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0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9" d="100"/>
          <a:sy n="109" d="100"/>
        </p:scale>
        <p:origin x="9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78DFF-C208-472D-A6D7-BFB662625143}" type="datetimeFigureOut">
              <a:rPr lang="cs-CZ" smtClean="0"/>
              <a:pPr/>
              <a:t>04.05.2020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E549-EA91-4B31-B635-EB35376F30D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K%C5%99%C3%AD%C5%BEov%C3%A1_kytka" TargetMode="External"/><Relationship Id="rId13" Type="http://schemas.openxmlformats.org/officeDocument/2006/relationships/hyperlink" Target="https://cs.wikipedia.org/wiki/Sloup_(architektura)" TargetMode="External"/><Relationship Id="rId3" Type="http://schemas.openxmlformats.org/officeDocument/2006/relationships/hyperlink" Target="http://vytvarna-vychova.cz/goticka-architektura/" TargetMode="External"/><Relationship Id="rId7" Type="http://schemas.openxmlformats.org/officeDocument/2006/relationships/hyperlink" Target="https://cs.wikipedia.org/wiki/Krab_(architektura)" TargetMode="External"/><Relationship Id="rId12" Type="http://schemas.openxmlformats.org/officeDocument/2006/relationships/hyperlink" Target="https://cs.wikipedia.org/wiki/Op%C4%9Brn%C3%BD_syst%C3%A9m" TargetMode="External"/><Relationship Id="rId2" Type="http://schemas.openxmlformats.org/officeDocument/2006/relationships/hyperlink" Target="https://cs.wikipedia.org/wiki/Gotick%C3%A1_architektu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Kru%C5%BEba" TargetMode="External"/><Relationship Id="rId11" Type="http://schemas.openxmlformats.org/officeDocument/2006/relationships/hyperlink" Target="https://cs.wikipedia.org/wiki/%C5%BDebrov%C3%A1_klenba" TargetMode="External"/><Relationship Id="rId5" Type="http://schemas.openxmlformats.org/officeDocument/2006/relationships/hyperlink" Target="https://cs.wikipedia.org/wiki/Lomen%C3%BD_oblouk" TargetMode="External"/><Relationship Id="rId10" Type="http://schemas.openxmlformats.org/officeDocument/2006/relationships/hyperlink" Target="https://cs.wikipedia.org/wiki/Vimperk_(architektura)" TargetMode="External"/><Relationship Id="rId4" Type="http://schemas.openxmlformats.org/officeDocument/2006/relationships/hyperlink" Target="http://www.archizone.cz/stavebni-slohy/gotika/" TargetMode="External"/><Relationship Id="rId9" Type="http://schemas.openxmlformats.org/officeDocument/2006/relationships/hyperlink" Target="https://cs.wikipedia.org/wiki/Fi%C3%A1la" TargetMode="External"/><Relationship Id="rId14" Type="http://schemas.openxmlformats.org/officeDocument/2006/relationships/hyperlink" Target="https://npu.fandom.com/wiki/Svorn%C3%AD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Gotická architektura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Lucie </a:t>
            </a:r>
            <a:r>
              <a:rPr lang="cs-CZ" dirty="0" err="1" smtClean="0">
                <a:latin typeface="Calibri Light" pitchFamily="34" charset="0"/>
                <a:cs typeface="Calibri Light" pitchFamily="34" charset="0"/>
              </a:rPr>
              <a:t>Cingálková</a:t>
            </a:r>
            <a:endParaRPr lang="cs-CZ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II. B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v barbor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16" y="1607331"/>
            <a:ext cx="4857784" cy="3643338"/>
          </a:xfrm>
        </p:spPr>
      </p:pic>
      <p:pic>
        <p:nvPicPr>
          <p:cNvPr id="5" name="Obrázek 4" descr="sv barbo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76" y="1428736"/>
            <a:ext cx="1935739" cy="400052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71538" y="5715016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 Light" pitchFamily="34" charset="0"/>
                <a:cs typeface="Calibri Light" pitchFamily="34" charset="0"/>
              </a:rPr>
              <a:t>Opěrný systém u chrámu sv. Barbory v Kutné Hoře</a:t>
            </a:r>
            <a:endParaRPr lang="cs-CZ" sz="20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Sloup s rostlinným dekorem 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lodě stavby jsou odděleny – oblouky s pilíři či sloupy, ze kterých mohou vést žebra klenby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samostatně stojící sloupy se objevovaly spíše v pozdní gotice, jedná se tak o jediný prvek, který byl inspirován antikou </a:t>
            </a:r>
          </a:p>
          <a:p>
            <a:pPr marL="0" indent="0">
              <a:buNone/>
            </a:pPr>
            <a:r>
              <a:rPr lang="cs-CZ" sz="2400" dirty="0">
                <a:latin typeface="Calibri Light" pitchFamily="34" charset="0"/>
                <a:cs typeface="Calibri Light" pitchFamily="34" charset="0"/>
              </a:rPr>
              <a:t> 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   (ale objevuje se zde díky románské architektuře)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kreslený slou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0298" y="3571876"/>
            <a:ext cx="928694" cy="2636712"/>
          </a:xfrm>
          <a:prstGeom prst="rect">
            <a:avLst/>
          </a:prstGeom>
        </p:spPr>
      </p:pic>
      <p:pic>
        <p:nvPicPr>
          <p:cNvPr id="5" name="Obrázek 4" descr="sloup ir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1934" y="3571876"/>
            <a:ext cx="2995072" cy="272583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dekorace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Triforium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ochoz nad arkádami v katedrálách nebo chrámech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původně se jednalo o 3 sdružená okna (proto triforium)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za triforiem se může nacházet zeď nebo okna 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Obrázek 4" descr="triforiu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2928934"/>
            <a:ext cx="1935726" cy="3500438"/>
          </a:xfrm>
          <a:prstGeom prst="rect">
            <a:avLst/>
          </a:prstGeom>
        </p:spPr>
      </p:pic>
      <p:pic>
        <p:nvPicPr>
          <p:cNvPr id="6" name="Obrázek 5" descr="ir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3500438"/>
            <a:ext cx="3387302" cy="257174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dekorace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hrá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695" y="1183431"/>
            <a:ext cx="6786610" cy="4491139"/>
          </a:xfrm>
        </p:spPr>
      </p:pic>
      <p:sp>
        <p:nvSpPr>
          <p:cNvPr id="5" name="TextovéPole 4"/>
          <p:cNvSpPr txBox="1"/>
          <p:nvPr/>
        </p:nvSpPr>
        <p:spPr>
          <a:xfrm>
            <a:off x="1071538" y="5857892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 Light" pitchFamily="34" charset="0"/>
                <a:cs typeface="Calibri Light" pitchFamily="34" charset="0"/>
              </a:rPr>
              <a:t>Triforium, za kterým jsou okna v katedrále sv. Víta</a:t>
            </a:r>
            <a:endParaRPr lang="cs-CZ" sz="2000" dirty="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3071802" y="4643446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Kružba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zdobný prvek vyplňující lomený oblouk, nejčastěji na oknech</a:t>
            </a:r>
          </a:p>
          <a:p>
            <a:pPr>
              <a:buNone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kružb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786058"/>
            <a:ext cx="3684070" cy="2774566"/>
          </a:xfrm>
          <a:prstGeom prst="rect">
            <a:avLst/>
          </a:prstGeom>
        </p:spPr>
      </p:pic>
      <p:pic>
        <p:nvPicPr>
          <p:cNvPr id="5" name="Obrázek 4" descr="kružb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48" y="2714620"/>
            <a:ext cx="3625479" cy="300039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dekorace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Krab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malý ozdobný prvek ve tvaru zprohýbaného poupěte, umístěný na opěrných obloucích, 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vimpercích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, fiálách, oltářích</a:t>
            </a:r>
          </a:p>
          <a:p>
            <a:pPr>
              <a:buNone/>
            </a:pP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fiál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4" y="2714620"/>
            <a:ext cx="2643206" cy="3520270"/>
          </a:xfrm>
          <a:prstGeom prst="rect">
            <a:avLst/>
          </a:prstGeom>
        </p:spPr>
      </p:pic>
      <p:pic>
        <p:nvPicPr>
          <p:cNvPr id="6" name="Obrázek 5" descr="kra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3108" y="3143248"/>
            <a:ext cx="2017386" cy="2855006"/>
          </a:xfrm>
          <a:prstGeom prst="rect">
            <a:avLst/>
          </a:prstGeom>
        </p:spPr>
      </p:pic>
      <p:cxnSp>
        <p:nvCxnSpPr>
          <p:cNvPr id="8" name="Přímá spojovací šipka 7"/>
          <p:cNvCxnSpPr/>
          <p:nvPr/>
        </p:nvCxnSpPr>
        <p:spPr>
          <a:xfrm rot="16200000" flipH="1">
            <a:off x="4572000" y="3071810"/>
            <a:ext cx="1571636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dekorace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Křížová kytka a poupě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ozdobný prvek zdobící vrcholek vimperku nebo fiály, nad kytkou se nachází poupě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kyt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2571744"/>
            <a:ext cx="2430346" cy="4019792"/>
          </a:xfrm>
          <a:prstGeom prst="rect">
            <a:avLst/>
          </a:prstGeom>
        </p:spPr>
      </p:pic>
      <p:pic>
        <p:nvPicPr>
          <p:cNvPr id="5" name="Obrázek 4" descr="kytk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7686" y="2571744"/>
            <a:ext cx="2928958" cy="396574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dekorace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Fiála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čtyřboký jehlan zdobený kraby a zakončený křížovou kytkou, umístěný na vrcholcích stavby (na pilířích opěrného systému)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fiál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2928934"/>
            <a:ext cx="2803516" cy="3456821"/>
          </a:xfrm>
          <a:prstGeom prst="rect">
            <a:avLst/>
          </a:prstGeom>
        </p:spPr>
      </p:pic>
      <p:pic>
        <p:nvPicPr>
          <p:cNvPr id="5" name="Obrázek 4" descr="fiál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2857496"/>
            <a:ext cx="2579579" cy="35845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dekorace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Portál s vimperky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trojúhelníkový ozdobný štít nad portály a okny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zdoben může být </a:t>
            </a:r>
            <a:r>
              <a:rPr lang="cs-CZ" sz="2400" dirty="0">
                <a:latin typeface="Calibri Light" pitchFamily="34" charset="0"/>
                <a:cs typeface="Calibri Light" pitchFamily="34" charset="0"/>
              </a:rPr>
              <a:t>k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ružbou, fiálou, krabem nebo kytkou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vimper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714620"/>
            <a:ext cx="2456005" cy="3880488"/>
          </a:xfrm>
          <a:prstGeom prst="rect">
            <a:avLst/>
          </a:prstGeom>
        </p:spPr>
      </p:pic>
      <p:pic>
        <p:nvPicPr>
          <p:cNvPr id="5" name="Obrázek 4" descr="vim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8794" y="2571744"/>
            <a:ext cx="2500330" cy="40630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dekorace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Svorník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zdobený průsečík žeber v žebrové klenbě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Obrázek 4" descr="jo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3143248"/>
            <a:ext cx="3509970" cy="2495369"/>
          </a:xfrm>
          <a:prstGeom prst="rect">
            <a:avLst/>
          </a:prstGeom>
        </p:spPr>
      </p:pic>
      <p:pic>
        <p:nvPicPr>
          <p:cNvPr id="6" name="Obrázek 5" descr="za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000372"/>
            <a:ext cx="4214842" cy="279748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dekorace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Gotická architektura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11468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poprvé se objevila </a:t>
            </a:r>
            <a:r>
              <a:rPr lang="cs-CZ" sz="2400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ve Francii 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v oblasti </a:t>
            </a:r>
            <a:r>
              <a:rPr lang="cs-CZ" sz="2400" i="1" dirty="0" err="1" smtClean="0">
                <a:latin typeface="Calibri Light" pitchFamily="34" charset="0"/>
                <a:cs typeface="Calibri Light" pitchFamily="34" charset="0"/>
              </a:rPr>
              <a:t>Ile</a:t>
            </a:r>
            <a:r>
              <a:rPr lang="cs-CZ" sz="2400" i="1" dirty="0" smtClean="0">
                <a:latin typeface="Calibri Light" pitchFamily="34" charset="0"/>
                <a:cs typeface="Calibri Light" pitchFamily="34" charset="0"/>
              </a:rPr>
              <a:t>-de-France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    ve 12. století</a:t>
            </a:r>
          </a:p>
          <a:p>
            <a:r>
              <a:rPr lang="cs-CZ" sz="2400" dirty="0">
                <a:latin typeface="Calibri Light" pitchFamily="34" charset="0"/>
                <a:cs typeface="Calibri Light" pitchFamily="34" charset="0"/>
              </a:rPr>
              <a:t>t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rvala od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12. století 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až do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počátku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</a:t>
            </a: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16. století </a:t>
            </a:r>
            <a:endParaRPr lang="cs-CZ" sz="24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400" dirty="0">
                <a:latin typeface="Calibri Light" pitchFamily="34" charset="0"/>
                <a:cs typeface="Calibri Light" pitchFamily="34" charset="0"/>
              </a:rPr>
              <a:t>s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lovo „</a:t>
            </a:r>
            <a:r>
              <a:rPr lang="cs-CZ" sz="2400" i="1" dirty="0" smtClean="0">
                <a:latin typeface="Calibri Light" pitchFamily="34" charset="0"/>
                <a:cs typeface="Calibri Light" pitchFamily="34" charset="0"/>
              </a:rPr>
              <a:t>gotika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“ pochází od italských humanistů, kteří si tuto architekturu mylně spojovali s Góty, jejichž umění bylo považováno za barbarské</a:t>
            </a:r>
          </a:p>
          <a:p>
            <a:r>
              <a:rPr lang="cs-CZ" sz="2400" dirty="0">
                <a:latin typeface="Calibri Light" pitchFamily="34" charset="0"/>
                <a:cs typeface="Calibri Light" pitchFamily="34" charset="0"/>
              </a:rPr>
              <a:t>g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otika byla tedy těmito humanisty chápána negativně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alibri Light" pitchFamily="34" charset="0"/>
                <a:cs typeface="Calibri Light" pitchFamily="34" charset="0"/>
              </a:rPr>
              <a:t>Saint</a:t>
            </a:r>
            <a:r>
              <a:rPr lang="cs-CZ" dirty="0" smtClean="0">
                <a:latin typeface="Calibri Light" pitchFamily="34" charset="0"/>
                <a:cs typeface="Calibri Light" pitchFamily="34" charset="0"/>
              </a:rPr>
              <a:t> Denis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Za první gotickou stavbu je považován klášterní chrám </a:t>
            </a:r>
            <a:r>
              <a:rPr lang="cs-CZ" sz="2400" i="1" dirty="0" err="1" smtClean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Saint</a:t>
            </a:r>
            <a:r>
              <a:rPr lang="cs-CZ" sz="2400" i="1" dirty="0" smtClean="0">
                <a:solidFill>
                  <a:schemeClr val="accent5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 Denis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poblíž Paříže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Chrám nechal postavit opat </a:t>
            </a:r>
            <a:r>
              <a:rPr lang="cs-CZ" sz="2400" dirty="0" err="1" smtClean="0">
                <a:solidFill>
                  <a:schemeClr val="accent6">
                    <a:lumMod val="50000"/>
                  </a:schemeClr>
                </a:solidFill>
                <a:latin typeface="Calibri Light" pitchFamily="34" charset="0"/>
                <a:cs typeface="Calibri Light" pitchFamily="34" charset="0"/>
              </a:rPr>
              <a:t>Suger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, který popisoval průběh stavby – text je  dochován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saint deni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429000"/>
            <a:ext cx="4071966" cy="3053975"/>
          </a:xfrm>
          <a:prstGeom prst="rect">
            <a:avLst/>
          </a:prstGeom>
        </p:spPr>
      </p:pic>
      <p:pic>
        <p:nvPicPr>
          <p:cNvPr id="5" name="Obrázek 4" descr="saint denis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429000"/>
            <a:ext cx="4114794" cy="3086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alibri Light" pitchFamily="34" charset="0"/>
                <a:cs typeface="Calibri Light" pitchFamily="34" charset="0"/>
              </a:rPr>
              <a:t>Notre</a:t>
            </a:r>
            <a:r>
              <a:rPr lang="cs-CZ" dirty="0" smtClean="0">
                <a:latin typeface="Calibri Light" pitchFamily="34" charset="0"/>
                <a:cs typeface="Calibri Light" pitchFamily="34" charset="0"/>
              </a:rPr>
              <a:t>-</a:t>
            </a:r>
            <a:r>
              <a:rPr lang="cs-CZ" dirty="0" err="1" smtClean="0">
                <a:latin typeface="Calibri Light" pitchFamily="34" charset="0"/>
                <a:cs typeface="Calibri Light" pitchFamily="34" charset="0"/>
              </a:rPr>
              <a:t>Dame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katedrála Panny Marie neboli chrám Matky Boží v Paříži, Francie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notre dam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2419368"/>
            <a:ext cx="5665262" cy="392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Katedrála sv. Petra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katedrála sv. Petra v Kolíně nad Rýnem, Německo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kol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2285992"/>
            <a:ext cx="2915297" cy="4357694"/>
          </a:xfrm>
          <a:prstGeom prst="rect">
            <a:avLst/>
          </a:prstGeom>
        </p:spPr>
      </p:pic>
      <p:pic>
        <p:nvPicPr>
          <p:cNvPr id="6" name="Obrázek 5" descr="coli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2285992"/>
            <a:ext cx="2928958" cy="4380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Radnice v Lovani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radnice v Lovani, Belgie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radnice v lova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000240"/>
            <a:ext cx="3286125" cy="4381500"/>
          </a:xfrm>
          <a:prstGeom prst="rect">
            <a:avLst/>
          </a:prstGeom>
        </p:spPr>
      </p:pic>
      <p:pic>
        <p:nvPicPr>
          <p:cNvPr id="5" name="Obrázek 4" descr="lovaň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714620"/>
            <a:ext cx="4323942" cy="300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Katedrála sv. Víta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katedrála sv. Víta, Václava, Vojtěcha a Panny Marie v Praze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sv vit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492896"/>
            <a:ext cx="3976716" cy="2982537"/>
          </a:xfrm>
          <a:prstGeom prst="rect">
            <a:avLst/>
          </a:prstGeom>
        </p:spPr>
      </p:pic>
      <p:pic>
        <p:nvPicPr>
          <p:cNvPr id="5" name="Obrázek 4" descr="sv v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728" y="2516950"/>
            <a:ext cx="4429124" cy="2958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Staroměstská mostecká věž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Staroměstská mostecká věž, sloužící jako brána na Karlův most v Praze 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ve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57496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Hrad </a:t>
            </a:r>
            <a:r>
              <a:rPr lang="cs-CZ" dirty="0" err="1" smtClean="0">
                <a:latin typeface="Calibri Light" pitchFamily="34" charset="0"/>
                <a:cs typeface="Calibri Light" pitchFamily="34" charset="0"/>
              </a:rPr>
              <a:t>Házmburk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hrad </a:t>
            </a:r>
            <a:r>
              <a:rPr lang="cs-CZ" sz="2400" dirty="0" err="1" smtClean="0">
                <a:latin typeface="Calibri Light" pitchFamily="34" charset="0"/>
                <a:cs typeface="Calibri Light" pitchFamily="34" charset="0"/>
              </a:rPr>
              <a:t>Házmburk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v Českém středohoří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hazmbu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786058"/>
            <a:ext cx="4876800" cy="2781300"/>
          </a:xfrm>
          <a:prstGeom prst="rect">
            <a:avLst/>
          </a:prstGeom>
        </p:spPr>
      </p:pic>
      <p:pic>
        <p:nvPicPr>
          <p:cNvPr id="5" name="Obrázek 4" descr="haz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8" y="2357430"/>
            <a:ext cx="2595249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Kostel Nanebevzetí Panny Marie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kostel nebo bazilika Nanebevzetí Panny Marie v Brně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Obrázek 3" descr="brno 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714620"/>
            <a:ext cx="4953003" cy="3714752"/>
          </a:xfrm>
          <a:prstGeom prst="rect">
            <a:avLst/>
          </a:prstGeom>
        </p:spPr>
      </p:pic>
      <p:pic>
        <p:nvPicPr>
          <p:cNvPr id="5" name="Obrázek 4" descr="brn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84" y="2571744"/>
            <a:ext cx="2928958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zdroje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2"/>
              </a:rPr>
              <a:t>https://cs.wikipedia.org/wiki/Gotick%C3%A1_architektura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3"/>
              </a:rPr>
              <a:t>http://vytvarna-vychova.cz/goticka-architektura/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4"/>
              </a:rPr>
              <a:t>http://www.</a:t>
            </a:r>
            <a:r>
              <a:rPr lang="cs-CZ" sz="2200" dirty="0" err="1" smtClean="0">
                <a:latin typeface="Calibri Light" pitchFamily="34" charset="0"/>
                <a:cs typeface="Calibri Light" pitchFamily="34" charset="0"/>
                <a:hlinkClick r:id="rId4"/>
              </a:rPr>
              <a:t>archizone.cz</a:t>
            </a:r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4"/>
              </a:rPr>
              <a:t>/</a:t>
            </a:r>
            <a:r>
              <a:rPr lang="cs-CZ" sz="2200" dirty="0" err="1" smtClean="0">
                <a:latin typeface="Calibri Light" pitchFamily="34" charset="0"/>
                <a:cs typeface="Calibri Light" pitchFamily="34" charset="0"/>
                <a:hlinkClick r:id="rId4"/>
              </a:rPr>
              <a:t>stavebni</a:t>
            </a:r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4"/>
              </a:rPr>
              <a:t>-slohy/gotika/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5"/>
              </a:rPr>
              <a:t>https://cs.wikipedia.org/wiki/Lomen%C3%BD_oblouk#Vzhled_a_funkce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6"/>
              </a:rPr>
              <a:t>https://cs.wikipedia.org/wiki/Kru%C5%BEba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7"/>
              </a:rPr>
              <a:t>https://cs.wikipedia.org/wiki/Krab_(architektura)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8"/>
              </a:rPr>
              <a:t>https://cs.wikipedia.org/wiki/K%C5%99%C3%AD%C5%BEov%C3%A1_kytka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9"/>
              </a:rPr>
              <a:t>https://cs.wikipedia.org/wiki/Fi%C3%A1la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10"/>
              </a:rPr>
              <a:t>https://cs.wikipedia.org/wiki/Vimperk_(architektura)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11"/>
              </a:rPr>
              <a:t>https://cs.wikipedia.org/wiki/%C5%BDebrov%C3%A1_klenba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12"/>
              </a:rPr>
              <a:t>https://cs.wikipedia.org/wiki/Op%C4%9Brn%C3%BD_syst%C3%A9m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13"/>
              </a:rPr>
              <a:t>https://cs.wikipedia.org/wiki/Sloup_(architektura)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cs-CZ" sz="2200" dirty="0" smtClean="0">
                <a:latin typeface="Calibri Light" pitchFamily="34" charset="0"/>
                <a:cs typeface="Calibri Light" pitchFamily="34" charset="0"/>
                <a:hlinkClick r:id="rId14"/>
              </a:rPr>
              <a:t>https://npu.fandom.com/wiki/Svorn%C3%ADk</a:t>
            </a:r>
            <a:endParaRPr lang="cs-CZ" sz="2200" dirty="0" smtClean="0">
              <a:latin typeface="Calibri Light" pitchFamily="34" charset="0"/>
              <a:cs typeface="Calibri Light" pitchFamily="34" charset="0"/>
            </a:endParaRPr>
          </a:p>
          <a:p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Gotická architektura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471874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jedná se o jediný evropský sloh, který </a:t>
            </a:r>
            <a:r>
              <a:rPr lang="cs-CZ" sz="2400" b="1" dirty="0" smtClean="0">
                <a:latin typeface="Calibri Light" pitchFamily="34" charset="0"/>
                <a:cs typeface="Calibri Light" pitchFamily="34" charset="0"/>
              </a:rPr>
              <a:t>není inspirován antikou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navazuje na </a:t>
            </a:r>
            <a:r>
              <a:rPr lang="cs-CZ" sz="2400" dirty="0" smtClean="0">
                <a:solidFill>
                  <a:srgbClr val="C00000"/>
                </a:solidFill>
                <a:latin typeface="Calibri Light" pitchFamily="34" charset="0"/>
                <a:cs typeface="Calibri Light" pitchFamily="34" charset="0"/>
              </a:rPr>
              <a:t>románskou architekturu</a:t>
            </a: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, „dopracovává“ ji </a:t>
            </a:r>
          </a:p>
          <a:p>
            <a:pPr marL="0" indent="0">
              <a:buNone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    k dokonalosti, monumentalizuje, transformuje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periodizace: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dirty="0" smtClean="0">
                <a:latin typeface="Calibri Light" pitchFamily="34" charset="0"/>
                <a:cs typeface="Calibri Light" pitchFamily="34" charset="0"/>
              </a:rPr>
              <a:t>raná gotika</a:t>
            </a:r>
            <a:r>
              <a:rPr lang="cs-CZ" dirty="0">
                <a:latin typeface="Calibri Light" pitchFamily="34" charset="0"/>
                <a:cs typeface="Calibri Light" pitchFamily="34" charset="0"/>
              </a:rPr>
              <a:t> </a:t>
            </a:r>
            <a:r>
              <a:rPr lang="cs-CZ" dirty="0" smtClean="0">
                <a:latin typeface="Calibri Light" pitchFamily="34" charset="0"/>
                <a:cs typeface="Calibri Light" pitchFamily="34" charset="0"/>
              </a:rPr>
              <a:t>(12. století)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dirty="0" smtClean="0">
                <a:latin typeface="Calibri Light" pitchFamily="34" charset="0"/>
                <a:cs typeface="Calibri Light" pitchFamily="34" charset="0"/>
              </a:rPr>
              <a:t>vrcholná gotika (13.–14. století)</a:t>
            </a:r>
          </a:p>
          <a:p>
            <a:pPr marL="1371600" lvl="2" indent="-457200">
              <a:buFont typeface="+mj-lt"/>
              <a:buAutoNum type="arabicPeriod"/>
            </a:pPr>
            <a:r>
              <a:rPr lang="cs-CZ" dirty="0" smtClean="0">
                <a:latin typeface="Calibri Light" pitchFamily="34" charset="0"/>
                <a:cs typeface="Calibri Light" pitchFamily="34" charset="0"/>
              </a:rPr>
              <a:t>pozdní gotika (15.–16. století)</a:t>
            </a:r>
            <a:endParaRPr lang="cs-CZ" b="1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Gotická architektura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543312"/>
          </a:xfrm>
        </p:spPr>
        <p:txBody>
          <a:bodyPr>
            <a:normAutofit/>
          </a:bodyPr>
          <a:lstStyle/>
          <a:p>
            <a:r>
              <a:rPr lang="cs-CZ" sz="2600" dirty="0" smtClean="0">
                <a:latin typeface="Calibri Light" pitchFamily="34" charset="0"/>
                <a:cs typeface="Calibri Light" pitchFamily="34" charset="0"/>
              </a:rPr>
              <a:t>snaha o vytvoření nadpozemského prostoru, dosažení boha (vertikalismus)</a:t>
            </a:r>
          </a:p>
          <a:p>
            <a:r>
              <a:rPr lang="cs-CZ" sz="2600" dirty="0" smtClean="0">
                <a:latin typeface="Calibri Light" pitchFamily="34" charset="0"/>
                <a:cs typeface="Calibri Light" pitchFamily="34" charset="0"/>
              </a:rPr>
              <a:t>dynamika, monumentalita</a:t>
            </a:r>
          </a:p>
          <a:p>
            <a:r>
              <a:rPr lang="cs-CZ" sz="2600" dirty="0" smtClean="0">
                <a:latin typeface="Calibri Light" pitchFamily="34" charset="0"/>
                <a:cs typeface="Calibri Light" pitchFamily="34" charset="0"/>
              </a:rPr>
              <a:t>rozdělení: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církevní – kostel, katedrála, chrám, klášter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světská – hrad, tvrz (na vesnicích), měšťanský dům, radnice, kamenný most, vesnická obydlí</a:t>
            </a:r>
          </a:p>
          <a:p>
            <a:endParaRPr lang="cs-CZ" sz="2600" dirty="0" smtClean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Stavební prostředky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40188" cy="639762"/>
          </a:xfrm>
        </p:spPr>
        <p:txBody>
          <a:bodyPr/>
          <a:lstStyle/>
          <a:p>
            <a:pPr algn="ctr"/>
            <a:r>
              <a:rPr lang="cs-CZ" dirty="0" smtClean="0">
                <a:latin typeface="Calibri Light" pitchFamily="34" charset="0"/>
                <a:cs typeface="Calibri Light" pitchFamily="34" charset="0"/>
              </a:rPr>
              <a:t>konstrukce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596" y="2428868"/>
            <a:ext cx="4040188" cy="3500462"/>
          </a:xfrm>
        </p:spPr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lomený oblouk</a:t>
            </a:r>
          </a:p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žebrová klenba</a:t>
            </a:r>
          </a:p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opěrný systém</a:t>
            </a:r>
          </a:p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pilíř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/>
          <a:lstStyle/>
          <a:p>
            <a:pPr algn="ctr"/>
            <a:r>
              <a:rPr lang="cs-CZ" dirty="0" smtClean="0">
                <a:latin typeface="Calibri Light" pitchFamily="34" charset="0"/>
                <a:cs typeface="Calibri Light" pitchFamily="34" charset="0"/>
              </a:rPr>
              <a:t>dekorace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3438" y="2357430"/>
            <a:ext cx="4041775" cy="3500462"/>
          </a:xfrm>
        </p:spPr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sloup s rostlinnými dekoracemi</a:t>
            </a:r>
          </a:p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triforium</a:t>
            </a:r>
          </a:p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kružba</a:t>
            </a:r>
          </a:p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krab</a:t>
            </a:r>
          </a:p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kytka a poupě</a:t>
            </a:r>
          </a:p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fiála</a:t>
            </a:r>
          </a:p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svorník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lomený oblou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786190"/>
            <a:ext cx="2372056" cy="201005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Lomený oblouk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Obrázek 4" descr="lo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002" y="3429000"/>
            <a:ext cx="4320213" cy="292895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5786" y="171448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 používán u vchodu, oken, portálů apod.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konstrukce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Žebrová klenba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základem je valená i křížová klenba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její „žebra“ jsou viditelná zespodu, tedy zevnitř stavby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díky žebrům dochází k ještě lepšímu rozdělení sil a tíhy stavby, protože žebra vedou směrem dolů (k pilířům nebo sloupům, které jsou tvořeny z „prutů“, tedy ze žeber)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konstrukce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6" name="Obrázek 5" descr="žebrová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6" r="64487" b="31127"/>
          <a:stretch>
            <a:fillRect/>
          </a:stretch>
        </p:blipFill>
        <p:spPr>
          <a:xfrm>
            <a:off x="571472" y="4214818"/>
            <a:ext cx="2428892" cy="1896459"/>
          </a:xfrm>
          <a:prstGeom prst="rect">
            <a:avLst/>
          </a:prstGeom>
        </p:spPr>
      </p:pic>
      <p:pic>
        <p:nvPicPr>
          <p:cNvPr id="7" name="Obrázek 6" descr="svazk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3929066"/>
            <a:ext cx="2571768" cy="2446752"/>
          </a:xfrm>
          <a:prstGeom prst="rect">
            <a:avLst/>
          </a:prstGeom>
        </p:spPr>
      </p:pic>
      <p:pic>
        <p:nvPicPr>
          <p:cNvPr id="8" name="Obrázek 7" descr="j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4678" y="3786190"/>
            <a:ext cx="2303858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Opěrný systém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způsob zachycení tlaku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vnější opěrný systém: tíha klenby se přenáší do klenebních žeber a odtud na pilíře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vnitřní opěrný systém: tlak klenby </a:t>
            </a:r>
          </a:p>
          <a:p>
            <a:pPr lvl="1">
              <a:buNone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   je sveden do opěrných oblouků </a:t>
            </a:r>
          </a:p>
          <a:p>
            <a:pPr lvl="1">
              <a:buNone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   a do mohutných opěrných pilířů  </a:t>
            </a:r>
          </a:p>
          <a:p>
            <a:pPr lvl="1">
              <a:buNone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  (tento systém je využívaný spíše </a:t>
            </a:r>
          </a:p>
          <a:p>
            <a:pPr lvl="1">
              <a:buNone/>
            </a:pPr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    u větších staveb)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konstrukce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5" name="Obrázek 4" descr="Gotic3d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0694" y="2714619"/>
            <a:ext cx="3275433" cy="385342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00760" y="628652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vnitřní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143868" y="27860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vnější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rot="5400000">
            <a:off x="8108181" y="3250405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5400000" flipH="1" flipV="1">
            <a:off x="6500826" y="600076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 Light" pitchFamily="34" charset="0"/>
                <a:cs typeface="Calibri Light" pitchFamily="34" charset="0"/>
              </a:rPr>
              <a:t>Pilíř</a:t>
            </a:r>
            <a:endParaRPr lang="cs-CZ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samostatný čtyřstranný opěrný „sloup“</a:t>
            </a:r>
          </a:p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v opěrném systému se jedná o tzv. </a:t>
            </a:r>
            <a:r>
              <a:rPr lang="cs-CZ" sz="2400" b="1" dirty="0" smtClean="0">
                <a:latin typeface="Calibri Light" pitchFamily="34" charset="0"/>
                <a:cs typeface="Calibri Light" pitchFamily="34" charset="0"/>
              </a:rPr>
              <a:t>opěrný pilíř</a:t>
            </a:r>
            <a:endParaRPr lang="cs-CZ" sz="2400" b="1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4282" y="21429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alibri Light" pitchFamily="34" charset="0"/>
                <a:cs typeface="Calibri Light" pitchFamily="34" charset="0"/>
              </a:rPr>
              <a:t>konstrukce</a:t>
            </a:r>
            <a:endParaRPr lang="cs-CZ" sz="2400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6" name="Obrázek 5" descr="small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357686" y="2571744"/>
            <a:ext cx="1881189" cy="338614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8" name="Přímá spojovací šipka 7"/>
          <p:cNvCxnSpPr/>
          <p:nvPr/>
        </p:nvCxnSpPr>
        <p:spPr>
          <a:xfrm>
            <a:off x="4429124" y="2786058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ázek 9" descr="pilíř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3357562"/>
            <a:ext cx="1049775" cy="1997960"/>
          </a:xfrm>
          <a:prstGeom prst="rect">
            <a:avLst/>
          </a:prstGeom>
        </p:spPr>
      </p:pic>
      <p:cxnSp>
        <p:nvCxnSpPr>
          <p:cNvPr id="13" name="Přímá spojovací šipka 12"/>
          <p:cNvCxnSpPr/>
          <p:nvPr/>
        </p:nvCxnSpPr>
        <p:spPr>
          <a:xfrm rot="16200000" flipH="1">
            <a:off x="4393405" y="2821777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6200000" flipH="1">
            <a:off x="4179091" y="3036091"/>
            <a:ext cx="1643074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4429124" y="2786058"/>
            <a:ext cx="1194042" cy="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2928926" y="621508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 Light" pitchFamily="34" charset="0"/>
                <a:cs typeface="Calibri Light" pitchFamily="34" charset="0"/>
              </a:rPr>
              <a:t>pilíř</a:t>
            </a:r>
            <a:endParaRPr lang="cs-CZ" sz="20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500562" y="621508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 Light" pitchFamily="34" charset="0"/>
                <a:cs typeface="Calibri Light" pitchFamily="34" charset="0"/>
              </a:rPr>
              <a:t>opěrný pilíř</a:t>
            </a:r>
            <a:endParaRPr lang="cs-CZ" sz="20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697</Words>
  <Application>Microsoft Office PowerPoint</Application>
  <PresentationFormat>Předvádění na obrazovce (4:3)</PresentationFormat>
  <Paragraphs>124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sady Office</vt:lpstr>
      <vt:lpstr>Gotická architektura</vt:lpstr>
      <vt:lpstr>Gotická architektura</vt:lpstr>
      <vt:lpstr>Gotická architektura</vt:lpstr>
      <vt:lpstr>Gotická architektura</vt:lpstr>
      <vt:lpstr>Stavební prostředky</vt:lpstr>
      <vt:lpstr>Lomený oblouk</vt:lpstr>
      <vt:lpstr>Žebrová klenba</vt:lpstr>
      <vt:lpstr>Opěrný systém</vt:lpstr>
      <vt:lpstr>Pilíř</vt:lpstr>
      <vt:lpstr>Prezentace aplikace PowerPoint</vt:lpstr>
      <vt:lpstr>Sloup s rostlinným dekorem </vt:lpstr>
      <vt:lpstr>Triforium</vt:lpstr>
      <vt:lpstr>Prezentace aplikace PowerPoint</vt:lpstr>
      <vt:lpstr>Kružba</vt:lpstr>
      <vt:lpstr>Krab</vt:lpstr>
      <vt:lpstr>Křížová kytka a poupě</vt:lpstr>
      <vt:lpstr>Fiála</vt:lpstr>
      <vt:lpstr>Portál s vimperky</vt:lpstr>
      <vt:lpstr>Svorník</vt:lpstr>
      <vt:lpstr>Saint Denis</vt:lpstr>
      <vt:lpstr>Notre-Dame</vt:lpstr>
      <vt:lpstr>Katedrála sv. Petra</vt:lpstr>
      <vt:lpstr>Radnice v Lovani</vt:lpstr>
      <vt:lpstr>Katedrála sv. Víta</vt:lpstr>
      <vt:lpstr>Staroměstská mostecká věž</vt:lpstr>
      <vt:lpstr>Hrad Házmburk</vt:lpstr>
      <vt:lpstr>Kostel Nanebevzetí Panny Marie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Gotická architektura</dc:title>
  <dc:creator>Uživatel systému Windows</dc:creator>
  <cp:lastModifiedBy>ZAS</cp:lastModifiedBy>
  <cp:revision>36</cp:revision>
  <dcterms:created xsi:type="dcterms:W3CDTF">2020-04-23T13:10:02Z</dcterms:created>
  <dcterms:modified xsi:type="dcterms:W3CDTF">2020-05-04T10:26:32Z</dcterms:modified>
</cp:coreProperties>
</file>